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57" r:id="rId4"/>
    <p:sldId id="260" r:id="rId5"/>
    <p:sldId id="263" r:id="rId6"/>
    <p:sldId id="261" r:id="rId7"/>
    <p:sldId id="264" r:id="rId8"/>
    <p:sldId id="265" r:id="rId9"/>
    <p:sldId id="266" r:id="rId10"/>
    <p:sldId id="268" r:id="rId11"/>
    <p:sldId id="267" r:id="rId12"/>
    <p:sldId id="271" r:id="rId13"/>
    <p:sldId id="269" r:id="rId14"/>
    <p:sldId id="273" r:id="rId15"/>
    <p:sldId id="277" r:id="rId16"/>
    <p:sldId id="279" r:id="rId17"/>
    <p:sldId id="278" r:id="rId18"/>
    <p:sldId id="280" r:id="rId19"/>
    <p:sldId id="272" r:id="rId20"/>
    <p:sldId id="274" r:id="rId21"/>
    <p:sldId id="275" r:id="rId22"/>
    <p:sldId id="276" r:id="rId23"/>
    <p:sldId id="282" r:id="rId24"/>
    <p:sldId id="289" r:id="rId25"/>
    <p:sldId id="290" r:id="rId26"/>
    <p:sldId id="288" r:id="rId27"/>
    <p:sldId id="283" r:id="rId28"/>
    <p:sldId id="285" r:id="rId29"/>
    <p:sldId id="292" r:id="rId30"/>
    <p:sldId id="293" r:id="rId31"/>
    <p:sldId id="294" r:id="rId32"/>
    <p:sldId id="320" r:id="rId33"/>
    <p:sldId id="340" r:id="rId34"/>
    <p:sldId id="298" r:id="rId35"/>
    <p:sldId id="310" r:id="rId36"/>
    <p:sldId id="304" r:id="rId37"/>
    <p:sldId id="305" r:id="rId38"/>
    <p:sldId id="322" r:id="rId39"/>
    <p:sldId id="329" r:id="rId40"/>
    <p:sldId id="330" r:id="rId41"/>
    <p:sldId id="341" r:id="rId42"/>
    <p:sldId id="331" r:id="rId43"/>
    <p:sldId id="306" r:id="rId44"/>
    <p:sldId id="307" r:id="rId45"/>
    <p:sldId id="308" r:id="rId46"/>
    <p:sldId id="333" r:id="rId47"/>
    <p:sldId id="336" r:id="rId48"/>
    <p:sldId id="332" r:id="rId49"/>
    <p:sldId id="334" r:id="rId50"/>
    <p:sldId id="335" r:id="rId51"/>
    <p:sldId id="323" r:id="rId52"/>
    <p:sldId id="325" r:id="rId53"/>
    <p:sldId id="311" r:id="rId54"/>
    <p:sldId id="312" r:id="rId55"/>
    <p:sldId id="313" r:id="rId56"/>
    <p:sldId id="314" r:id="rId57"/>
    <p:sldId id="315" r:id="rId58"/>
    <p:sldId id="316" r:id="rId59"/>
    <p:sldId id="326" r:id="rId60"/>
    <p:sldId id="318" r:id="rId61"/>
    <p:sldId id="317" r:id="rId62"/>
    <p:sldId id="327" r:id="rId63"/>
    <p:sldId id="319" r:id="rId64"/>
    <p:sldId id="338" r:id="rId65"/>
    <p:sldId id="337" r:id="rId66"/>
    <p:sldId id="302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40CB1-DA13-7DA8-84F0-AD565D91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1BE7FE-FB64-AFF5-EE7F-C4AD80E58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AA6D49-17D1-4873-B073-BE2372C9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E84824-B8F9-6285-7F6E-69937920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ABC8B7-C06D-8BB2-0FD9-C41F5DA4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25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AE9DE-60FC-5CF9-892F-9ED12CFF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BB2A14-57AE-F2D5-304C-FBB9C285F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01331-5C7D-7D7D-6AA8-04BDEF26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FED76-21AD-80A6-CE56-04CCD756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6CC281-6EF5-F657-0D54-63F67F6A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34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F660A1D-87B8-CE51-71F4-CA9D0D129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5D6105-0F27-C200-CDC8-DE3B2D37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3CDB7-E4EE-4216-8760-36550A39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2D4243-4AA7-5FCE-4D2E-A951AA33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6586D2-DF6A-10E1-E5D4-1CB56507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0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2D2F8-6ABC-EA91-F71B-805C9DC9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02D6-E5C6-7CA6-A7A5-D54D9323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78B8A7-D29C-2E59-6D05-A5B83F84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961455-C654-2654-66CC-CD639F60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EE92-6FE7-BC6F-CB59-55FE6D02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48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38D0-9169-2B08-4EBA-66E969B7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E38ED-512C-CD10-D556-988FF9EB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887D-2DC7-AE5B-59BA-8A61FE0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87F4CD-A3F6-C791-D234-EDFADD9C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FC8314-CE6D-B8BE-978E-262122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7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A9419-D57B-7BB2-8808-5A8E6E49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DF202-F43A-5B1C-8E70-965C7D4A4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C77816-6CF9-C6BF-146B-500547C24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EE2DBE-E063-BCAF-5532-1AC16CC4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B72D85-534B-4E0D-A4C6-DBE3B6A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DEE38-0987-6A81-C320-2A990E1B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77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7128-E3E0-8C51-75E3-D5C04121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75D0E-112F-387E-F6F7-207A0A3A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39E25E-7ED5-4C87-D393-9A622E5A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A17CBE-6C95-BA9C-5D44-89E327964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F8E518-6B87-E14B-166B-BF2A83B4D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6ED757-34E6-A660-A2F8-8CF62DB2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3FBDA8-1FE3-8D89-AB86-4E6F6D59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8B2B8A-A53F-A1AE-6D9A-5DB1660D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18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C98D4-33DC-D671-8382-D80536EE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767AEC-1243-D3A0-44CC-9D3FAF28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D8C1B4-A020-E144-853F-BE51B638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CE0418-C2E5-E0E1-EEB7-1539F89C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72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894CC-4634-1274-AD09-8DEB57D3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2C6D544-4F59-43A6-5A63-EA53E1A2E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BBE5F5-926E-461D-021A-29B6DFAF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F93BD-31EA-ACC4-32C8-212F71B0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87B249-1001-D1DC-EB16-8369760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43061C-BDCD-AD3F-F738-46E1265C8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D3A0DB-1B5B-1D57-9D98-E651909D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121941-40A0-39C7-E508-2DD16897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F79C1-5C34-F55A-7888-4FF7D9BE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12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737E2-C945-39BF-91BD-C9DD3B8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00940F-9E1A-A9F3-E47F-D4671BDD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40C1BA-CEA1-9A21-FFB7-8DB23461C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A78A8F-26E4-523A-19BC-6F9BAED4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23C8ED-AB52-CB45-6FA1-197448F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96BCC4-A755-0380-DD86-FF2C46DB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6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8D43C8-03B3-B818-8A3D-749ED393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B6970E-6837-D995-044A-C2E57BA7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DB35EA-D77C-B8B5-7D63-39408D65F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E107-C89A-4D79-A544-4C93346F91BE}" type="datetimeFigureOut">
              <a:rPr lang="zh-TW" altLang="en-US" smtClean="0"/>
              <a:t>2023/2/25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39A8C3-43B2-25CF-D0BE-87578B929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FBA507-BE41-5D06-E166-7C7CC3982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36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4822?fbclid=IwAR3ehmNzw0UKELox-ippD4gA-YGs0XRK1m5uUVxivcphJ2rnJKgafSTXH7U" TargetMode="External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mateuszbuda_brain-segmentation-pytorch_u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www.fieldtriptoolbox.org/faq/coordsys/" TargetMode="Externa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2022/10/21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3408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4CA8-6357-9FBB-2904-B3EBEFC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Assumption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0B47A0-FE76-63A1-8877-41D21890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15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Data Imbalance.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Dice Loss’s gradient isn’t good on False Negative.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too small causes model stuck  at local minimum.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A72D7F4-7FF9-DE90-4BF3-4E529D54B22A}"/>
              </a:ext>
            </a:extLst>
          </p:cNvPr>
          <p:cNvSpPr txBox="1">
            <a:spLocks/>
          </p:cNvSpPr>
          <p:nvPr/>
        </p:nvSpPr>
        <p:spPr>
          <a:xfrm>
            <a:off x="838200" y="3206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Attempt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2858FE-EA9C-6E57-E75F-99BB085787EF}"/>
              </a:ext>
            </a:extLst>
          </p:cNvPr>
          <p:cNvSpPr txBox="1">
            <a:spLocks/>
          </p:cNvSpPr>
          <p:nvPr/>
        </p:nvSpPr>
        <p:spPr>
          <a:xfrm>
            <a:off x="838200" y="4366294"/>
            <a:ext cx="10515600" cy="1681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Try Tversky Loss, Focal Tversky Loss. </a:t>
            </a:r>
            <a:r>
              <a:rPr lang="en-US" altLang="zh-TW" baseline="30000" dirty="0">
                <a:hlinkClick r:id="rId2" action="ppaction://hlinksldjump"/>
              </a:rPr>
              <a:t>[2]</a:t>
            </a:r>
            <a:endParaRPr lang="en-US" altLang="zh-TW" baseline="30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Increase Batch Size.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Optimizer Adam (have momentum).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605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74FE0-FF58-C3DC-66AA-A7422827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My UNET, Dice Loss, Batch Size = 10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EA9C6-7268-6897-02E2-A570765C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5" y="3049519"/>
            <a:ext cx="4358454" cy="2719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936D6F-2C71-5E46-5271-51A0D6A2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96" y="3049519"/>
            <a:ext cx="4360781" cy="27198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DAE33B-D55B-A6B8-76FF-AA164197F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24" y="1943100"/>
            <a:ext cx="2082797" cy="47344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CEC5A3-3B1E-E9BC-6900-F6E565228767}"/>
              </a:ext>
            </a:extLst>
          </p:cNvPr>
          <p:cNvSpPr txBox="1"/>
          <p:nvPr/>
        </p:nvSpPr>
        <p:spPr>
          <a:xfrm>
            <a:off x="591045" y="2406315"/>
            <a:ext cx="36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A6BD7-A0EA-5567-D05F-D336292A6B63}"/>
              </a:ext>
            </a:extLst>
          </p:cNvPr>
          <p:cNvSpPr txBox="1"/>
          <p:nvPr/>
        </p:nvSpPr>
        <p:spPr>
          <a:xfrm>
            <a:off x="5468194" y="2406315"/>
            <a:ext cx="34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9C2C25-8E05-76B9-DAB0-BAA562FB7CBE}"/>
              </a:ext>
            </a:extLst>
          </p:cNvPr>
          <p:cNvSpPr txBox="1"/>
          <p:nvPr/>
        </p:nvSpPr>
        <p:spPr>
          <a:xfrm>
            <a:off x="9318806" y="1447562"/>
            <a:ext cx="29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793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09B9FF8-B6F3-4D2E-7852-3962389CBFDE}"/>
              </a:ext>
            </a:extLst>
          </p:cNvPr>
          <p:cNvSpPr txBox="1"/>
          <p:nvPr/>
        </p:nvSpPr>
        <p:spPr>
          <a:xfrm>
            <a:off x="9951522" y="1923803"/>
            <a:ext cx="165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 Dice: 0.57131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14C9B1-87DF-4601-60D7-258C25E7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8" y="724628"/>
            <a:ext cx="9224204" cy="57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22D62-DF2B-B42F-B785-E4995392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References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CB083E-6907-9DC0-68E0-7718CB19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[1] Olaf </a:t>
            </a:r>
            <a:r>
              <a:rPr lang="en-US" altLang="zh-TW" dirty="0" err="1"/>
              <a:t>Ronneberger</a:t>
            </a:r>
            <a:r>
              <a:rPr lang="en-US" altLang="zh-TW" dirty="0"/>
              <a:t>, Philipp Fischer, and Thomas </a:t>
            </a:r>
            <a:r>
              <a:rPr lang="en-US" altLang="zh-TW" dirty="0" err="1"/>
              <a:t>Brox</a:t>
            </a:r>
            <a:r>
              <a:rPr lang="en-US" altLang="zh-TW" dirty="0"/>
              <a:t>, U-Net: </a:t>
            </a:r>
            <a:br>
              <a:rPr lang="en-US" altLang="zh-TW" dirty="0"/>
            </a:br>
            <a:r>
              <a:rPr lang="en-US" altLang="zh-TW" dirty="0"/>
              <a:t>      Convolutional Networks for Biomedical Image Segmentation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2"/>
              </a:rPr>
              <a:t>https://arxiv.org/abs/1505.04597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dirty="0"/>
              <a:t>[2] Shruti Jadon, A survey of loss functions for semantic segmentation 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3"/>
              </a:rPr>
              <a:t>https://arxiv.org/abs/2006.14822?fbclid=IwAR3ehmNzw0UKELox-ippD4gA-YGs0XRK1m5uUVxivcphJ2rnJKgafSTXH7U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6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2022/11/11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96343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0AF4F-A2DF-0E7E-9506-108C2D03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Loss</a:t>
            </a:r>
            <a:endParaRPr lang="zh-TW" altLang="en-US" b="1" dirty="0"/>
          </a:p>
        </p:txBody>
      </p:sp>
      <p:pic>
        <p:nvPicPr>
          <p:cNvPr id="1028" name="Picture 4" descr="損失函數的設計(Loss Function). 一個模型學到特徵的好壞，最關鍵的點就是損失函數的設計，今天就讓我們來看看幾個DL… | by  Cinnamon AI Taiwan | Medium">
            <a:extLst>
              <a:ext uri="{FF2B5EF4-FFF2-40B4-BE49-F238E27FC236}">
                <a16:creationId xmlns:a16="http://schemas.microsoft.com/office/drawing/2014/main" id="{B5D8C5A3-7598-0949-0AD3-938396E1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21" y="1904110"/>
            <a:ext cx="8047159" cy="45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F762C58-A060-8E90-DF5C-BEBE3308557D}"/>
              </a:ext>
            </a:extLst>
          </p:cNvPr>
          <p:cNvCxnSpPr/>
          <p:nvPr/>
        </p:nvCxnSpPr>
        <p:spPr>
          <a:xfrm>
            <a:off x="1606061" y="2954219"/>
            <a:ext cx="5462954" cy="3640016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5FF6F8-D8D7-C002-714D-24FCDB7CA1A9}"/>
              </a:ext>
            </a:extLst>
          </p:cNvPr>
          <p:cNvCxnSpPr>
            <a:cxnSpLocks/>
          </p:cNvCxnSpPr>
          <p:nvPr/>
        </p:nvCxnSpPr>
        <p:spPr>
          <a:xfrm>
            <a:off x="2104289" y="4624756"/>
            <a:ext cx="8833339" cy="1506415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5B3463-0C29-A7FE-FF6F-0AD5AB075077}"/>
              </a:ext>
            </a:extLst>
          </p:cNvPr>
          <p:cNvSpPr txBox="1"/>
          <p:nvPr/>
        </p:nvSpPr>
        <p:spPr>
          <a:xfrm>
            <a:off x="3471114" y="323549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hard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737316-8C94-6C69-E590-0CDC8F11C572}"/>
              </a:ext>
            </a:extLst>
          </p:cNvPr>
          <p:cNvSpPr txBox="1"/>
          <p:nvPr/>
        </p:nvSpPr>
        <p:spPr>
          <a:xfrm>
            <a:off x="6591275" y="3808325"/>
            <a:ext cx="25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Easy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D2175BC-F683-2302-6C28-B5E33BA497EA}"/>
              </a:ext>
            </a:extLst>
          </p:cNvPr>
          <p:cNvCxnSpPr/>
          <p:nvPr/>
        </p:nvCxnSpPr>
        <p:spPr>
          <a:xfrm>
            <a:off x="3962400" y="3604822"/>
            <a:ext cx="0" cy="86167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167263-2DD5-432D-1D83-0446F951D41C}"/>
              </a:ext>
            </a:extLst>
          </p:cNvPr>
          <p:cNvCxnSpPr>
            <a:cxnSpLocks/>
          </p:cNvCxnSpPr>
          <p:nvPr/>
        </p:nvCxnSpPr>
        <p:spPr>
          <a:xfrm>
            <a:off x="7268307" y="4240803"/>
            <a:ext cx="0" cy="1186982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6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3425B-3AB2-43B3-F63E-CE4AF8D4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2" y="1810484"/>
            <a:ext cx="3235568" cy="1325563"/>
          </a:xfrm>
        </p:spPr>
        <p:txBody>
          <a:bodyPr/>
          <a:lstStyle/>
          <a:p>
            <a:r>
              <a:rPr lang="en-US" altLang="zh-TW" dirty="0"/>
              <a:t>Tversky Loss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594879-A788-2CD9-673B-AA7DC3BA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60" y="3317925"/>
            <a:ext cx="5820587" cy="1019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A9FF2B-1AA4-8DD2-BF85-FF6771CC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3" y="3475893"/>
            <a:ext cx="2838846" cy="7906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314C501-111B-F4D8-2A71-976E19228813}"/>
              </a:ext>
            </a:extLst>
          </p:cNvPr>
          <p:cNvSpPr txBox="1">
            <a:spLocks/>
          </p:cNvSpPr>
          <p:nvPr/>
        </p:nvSpPr>
        <p:spPr>
          <a:xfrm>
            <a:off x="1837591" y="1986624"/>
            <a:ext cx="2397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Dice 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87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A25AD-C791-3948-6029-D4429025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Tversky Loss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7F9A29-36F5-0029-3D92-56792BD4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4179"/>
            <a:ext cx="5519453" cy="38321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03E929-A394-3EE6-91DC-FA4EF9BDFA34}"/>
              </a:ext>
            </a:extLst>
          </p:cNvPr>
          <p:cNvSpPr txBox="1"/>
          <p:nvPr/>
        </p:nvSpPr>
        <p:spPr>
          <a:xfrm>
            <a:off x="1049215" y="2274277"/>
            <a:ext cx="2262554" cy="59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728838-217D-DF41-99EC-F60E77F8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05" y="4395590"/>
            <a:ext cx="2486372" cy="8287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DC4E5B-78DC-5CD1-1D07-36F6EC16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9275"/>
            <a:ext cx="494416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7B000E-10ED-5029-8223-D67D2716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1A63FB2-AAB4-A8CB-B4D2-01B9F7B5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6973"/>
              </p:ext>
            </p:extLst>
          </p:nvPr>
        </p:nvGraphicFramePr>
        <p:xfrm>
          <a:off x="235531" y="269730"/>
          <a:ext cx="11720938" cy="651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809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869889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BCE Loss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0.835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0.942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61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(beta=0.3)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0.948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0.052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4831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(beta=0.7)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0.731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0.479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398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Loss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0.494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7628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(beta=0.3, gamma=0.75)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7526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(beta=0.7, gamma=1.33)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0.074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4189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All Data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BCE Loss 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0.001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878940"/>
                  </a:ext>
                </a:extLst>
              </a:tr>
              <a:tr h="4460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6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19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5C63A-DA0A-99F5-ED7D-956AAE9B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/>
              <a:t>Model Structure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53644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594A4-0AA9-4250-F8BE-BF0A2385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966119-6C93-E9DA-67A3-89E0551A56B9}"/>
              </a:ext>
            </a:extLst>
          </p:cNvPr>
          <p:cNvSpPr/>
          <p:nvPr/>
        </p:nvSpPr>
        <p:spPr>
          <a:xfrm>
            <a:off x="8124092" y="3241004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2L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D4D50C-5F32-CE70-7F20-483636D7A2B9}"/>
              </a:ext>
            </a:extLst>
          </p:cNvPr>
          <p:cNvSpPr/>
          <p:nvPr/>
        </p:nvSpPr>
        <p:spPr>
          <a:xfrm>
            <a:off x="1969476" y="1915441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Original Train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7177A8-A163-565B-31B0-3B1CAD800D92}"/>
              </a:ext>
            </a:extLst>
          </p:cNvPr>
          <p:cNvSpPr/>
          <p:nvPr/>
        </p:nvSpPr>
        <p:spPr>
          <a:xfrm>
            <a:off x="1969476" y="4489938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Augmented 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BC49D8-F25E-16D5-20A5-D1CC23EC57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492" y="3241004"/>
            <a:ext cx="0" cy="124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52F19D6F-588A-9A5C-52D6-6A26B3A8AF74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677507" y="2578223"/>
            <a:ext cx="3446585" cy="132556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E4CA81A-A58D-0E2C-ABCD-F0E9631F460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677507" y="3903786"/>
            <a:ext cx="3446585" cy="12489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044626-0AF8-919D-C81A-DA7B29D73DBC}"/>
              </a:ext>
            </a:extLst>
          </p:cNvPr>
          <p:cNvSpPr txBox="1"/>
          <p:nvPr/>
        </p:nvSpPr>
        <p:spPr>
          <a:xfrm>
            <a:off x="3393831" y="3642864"/>
            <a:ext cx="15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60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50D22B-2F54-DCA8-10E8-DD3E6825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" y="521677"/>
            <a:ext cx="10333558" cy="15834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ABB1F3-D033-F5EB-4393-806EAF35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66" y="2105128"/>
            <a:ext cx="4283288" cy="43939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918E5C6-0774-9ADC-10D6-3FECEF8E1A9E}"/>
              </a:ext>
            </a:extLst>
          </p:cNvPr>
          <p:cNvSpPr txBox="1"/>
          <p:nvPr/>
        </p:nvSpPr>
        <p:spPr>
          <a:xfrm>
            <a:off x="929221" y="3178737"/>
            <a:ext cx="61428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水平翻轉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0.5) 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整張圖片旋轉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(±60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縮放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像素亮度變化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(±0.2,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Elastic Transform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4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8F64C-71C7-0270-C18A-39296D57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Adam, </a:t>
            </a:r>
            <a:r>
              <a:rPr lang="en-US" altLang="zh-TW" b="1" dirty="0" err="1"/>
              <a:t>lr</a:t>
            </a:r>
            <a:r>
              <a:rPr lang="en-US" altLang="zh-TW" b="1" dirty="0"/>
              <a:t>=1e-4, epochs=40</a:t>
            </a:r>
            <a:endParaRPr lang="zh-TW" altLang="en-US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FEDA62A-A298-7C33-3B8C-D456B82BC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06519"/>
              </p:ext>
            </p:extLst>
          </p:nvPr>
        </p:nvGraphicFramePr>
        <p:xfrm>
          <a:off x="113553" y="2466340"/>
          <a:ext cx="11842918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835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157917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Augmentation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2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2022/12/02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0447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2ECC0-DD59-E634-1835-1FED13C5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5D29B-87A7-7722-F638-7AB0B1B3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 = 50 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1e-4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size = 1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function: Focal Loss(gamma=2)</a:t>
            </a: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71~140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 Set: Patient ID 1~70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349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CF29A-3917-D1E6-2594-01F2EDEC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897BF4-8CBB-85D0-649A-293CA2FE1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r="8358"/>
          <a:stretch/>
        </p:blipFill>
        <p:spPr>
          <a:xfrm>
            <a:off x="6358982" y="1638659"/>
            <a:ext cx="5745095" cy="39730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3CE712-BDB3-BB55-E6D9-2BDF17DE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>
          <a:xfrm>
            <a:off x="39078" y="1690688"/>
            <a:ext cx="6056922" cy="39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6715E-1294-02E6-429E-089B2E3C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655773-1BC5-67B7-604E-EFD3C7B4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epochs= 100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LR decay: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下降原本之為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1~70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A43DC-C8B6-DC46-EB81-009E7AA8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5" y="2623620"/>
            <a:ext cx="5229671" cy="39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18978-852E-9AE9-DD84-F0F15D2D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b="1" dirty="0"/>
              <a:t>Try 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D190A1-9485-A6D0-9D84-34959AF5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2"/>
          <a:stretch/>
        </p:blipFill>
        <p:spPr>
          <a:xfrm>
            <a:off x="5679831" y="1690688"/>
            <a:ext cx="6261157" cy="41030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560856-A754-20D0-EA4B-891D4D46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4"/>
          <a:stretch/>
        </p:blipFill>
        <p:spPr>
          <a:xfrm>
            <a:off x="0" y="1758454"/>
            <a:ext cx="5914292" cy="38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9F14E-F6FB-AB74-4CE5-2BDA46E7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Result</a:t>
            </a:r>
            <a:endParaRPr lang="zh-TW" altLang="en-US" b="1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8DD78F3-0AF3-4E8B-91F8-3A5124CF4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972400"/>
              </p:ext>
            </p:extLst>
          </p:nvPr>
        </p:nvGraphicFramePr>
        <p:xfrm>
          <a:off x="838200" y="28727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596853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0621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5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0.879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36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2023/01/06 </a:t>
            </a:r>
            <a:r>
              <a:rPr lang="en-US" altLang="zh-TW" dirty="0"/>
              <a:t>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630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9702C-3B89-9E6D-AF0C-D8B48D82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Pytorch</a:t>
            </a:r>
            <a:r>
              <a:rPr lang="en-US" altLang="zh-TW" b="1" dirty="0"/>
              <a:t> U-NET for Brain MRI Example</a:t>
            </a:r>
            <a:endParaRPr lang="zh-TW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AB658-0BDE-99B7-46EE-A2FFE8D36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79" y="1567534"/>
            <a:ext cx="53258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3A21E0-5C26-86CA-1980-923F8FF58976}"/>
              </a:ext>
            </a:extLst>
          </p:cNvPr>
          <p:cNvSpPr txBox="1"/>
          <p:nvPr/>
        </p:nvSpPr>
        <p:spPr>
          <a:xfrm>
            <a:off x="2507354" y="6298883"/>
            <a:ext cx="779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https://pytorch.org/hub/mateuszbuda_brain-segmentation-pytorch_unet/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760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9B946-1242-0338-2B23-01575FBC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93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/>
              <a:t>Dice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F0EE1F8-10AD-577E-C849-F6C120A1C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642221"/>
              </p:ext>
            </p:extLst>
          </p:nvPr>
        </p:nvGraphicFramePr>
        <p:xfrm>
          <a:off x="838200" y="2786380"/>
          <a:ext cx="10515600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70792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725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24043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Unet</a:t>
                      </a:r>
                      <a:r>
                        <a:rPr lang="en-US" altLang="zh-TW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24 channels,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trained in Dim=128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With </a:t>
                      </a:r>
                      <a:r>
                        <a:rPr lang="en-US" altLang="zh-TW" dirty="0" err="1"/>
                        <a:t>StepLR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saved in original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Tigerbx</a:t>
                      </a:r>
                      <a:r>
                        <a:rPr lang="en-US" altLang="zh-TW" dirty="0"/>
                        <a:t> 1.8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3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9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05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483ACEF-AB83-2A70-BCA1-FF9401BE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6" y="2134327"/>
            <a:ext cx="3031580" cy="36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8A6DBE-EEBF-E8DF-8CCC-5B5B8AE9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40" y="2134327"/>
            <a:ext cx="2841491" cy="360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A83B83-8C81-D54B-AC44-92684311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75" y="2134327"/>
            <a:ext cx="3071503" cy="360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1C7B01-BF01-16C9-28FE-AFE16ED2390A}"/>
              </a:ext>
            </a:extLst>
          </p:cNvPr>
          <p:cNvSpPr txBox="1"/>
          <p:nvPr/>
        </p:nvSpPr>
        <p:spPr>
          <a:xfrm>
            <a:off x="86307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Candi123 label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EF8B09-94C2-E230-4876-2135C7C8ED43}"/>
              </a:ext>
            </a:extLst>
          </p:cNvPr>
          <p:cNvSpPr txBox="1"/>
          <p:nvPr/>
        </p:nvSpPr>
        <p:spPr>
          <a:xfrm>
            <a:off x="4980071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tigerbx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9E6345-4E8C-E6B9-8733-7423F7FBF76E}"/>
              </a:ext>
            </a:extLst>
          </p:cNvPr>
          <p:cNvSpPr txBox="1"/>
          <p:nvPr/>
        </p:nvSpPr>
        <p:spPr>
          <a:xfrm>
            <a:off x="918399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My </a:t>
            </a:r>
            <a:r>
              <a:rPr lang="en-US" altLang="zh-TW" dirty="0" err="1"/>
              <a:t>Unet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58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2023/02/24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24865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Generative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52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58B59-30B1-44B7-646A-50BDCE8D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1" y="1706349"/>
            <a:ext cx="10476737" cy="44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8DD44-04E6-9100-D9BF-60739B8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Linear Transform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221D4D-15DB-5523-60C8-58C14DC6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45" y="2260389"/>
            <a:ext cx="6026491" cy="22044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670334-FBC8-52ED-6C96-988B025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5" y="2162284"/>
            <a:ext cx="5377320" cy="1083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87A1BE-760C-5C78-814A-1FACB7A46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48040" cy="13255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41C936-2663-155B-2356-8D7E12EC3338}"/>
              </a:ext>
            </a:extLst>
          </p:cNvPr>
          <p:cNvSpPr/>
          <p:nvPr/>
        </p:nvSpPr>
        <p:spPr>
          <a:xfrm>
            <a:off x="622170" y="3912124"/>
            <a:ext cx="2903455" cy="301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04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C7580-DDCF-5EF3-FB20-08BB27A7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Scaling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C22A8-FAAC-7BF4-1200-4B6D36F0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94" y="2594768"/>
            <a:ext cx="5898419" cy="19612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B61D5C-6E56-F549-406C-868B9F6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77" y="3604156"/>
            <a:ext cx="5335973" cy="28887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F0D255-7456-0E8E-C2C3-5E62299A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312" y="1921749"/>
            <a:ext cx="6414280" cy="4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BB814-7A18-2E37-B116-58825206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Rotation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16E76A-3354-76DB-88B3-75E9389F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35" y="5029191"/>
            <a:ext cx="3849651" cy="10713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99C82A-AD61-BDC6-3926-A5C4BB1B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88" y="1376468"/>
            <a:ext cx="4282587" cy="13255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261B1B-7EFB-29F3-2A11-FCDBED99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88" y="3155568"/>
            <a:ext cx="4879304" cy="14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5783F7-F64B-809D-D91F-711D1959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3" y="624453"/>
            <a:ext cx="4982572" cy="26705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8E4974-542D-9236-6BE6-995D8BC8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12" y="3167463"/>
            <a:ext cx="2430966" cy="26705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7FA4D9-28AC-B45E-11AB-9FBB62A6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83" y="3226495"/>
            <a:ext cx="2548229" cy="2611483"/>
          </a:xfrm>
          <a:prstGeom prst="rect">
            <a:avLst/>
          </a:prstGeom>
        </p:spPr>
      </p:pic>
      <p:pic>
        <p:nvPicPr>
          <p:cNvPr id="4" name="Picture 2" descr="How are the different head and MRI coordinate systems defined? - FieldTrip  toolbox">
            <a:hlinkClick r:id="rId5"/>
            <a:extLst>
              <a:ext uri="{FF2B5EF4-FFF2-40B4-BE49-F238E27FC236}">
                <a16:creationId xmlns:a16="http://schemas.microsoft.com/office/drawing/2014/main" id="{69C384DB-3F09-780E-6741-027CA351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5" y="1009729"/>
            <a:ext cx="4460315" cy="43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070352-79E7-AF9B-58BE-45F3599E44D6}"/>
              </a:ext>
            </a:extLst>
          </p:cNvPr>
          <p:cNvSpPr txBox="1"/>
          <p:nvPr/>
        </p:nvSpPr>
        <p:spPr>
          <a:xfrm>
            <a:off x="1353825" y="5321889"/>
            <a:ext cx="469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5"/>
              </a:rPr>
              <a:t>https://www.fieldtriptoolbox.org/faq/coordsys/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E72BA9-C581-04E8-9650-63F9ED39E9AC}"/>
              </a:ext>
            </a:extLst>
          </p:cNvPr>
          <p:cNvSpPr txBox="1"/>
          <p:nvPr/>
        </p:nvSpPr>
        <p:spPr>
          <a:xfrm>
            <a:off x="5017905" y="368588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26DAF0-3835-FBFE-63A5-3EFF75273ACA}"/>
              </a:ext>
            </a:extLst>
          </p:cNvPr>
          <p:cNvSpPr txBox="1"/>
          <p:nvPr/>
        </p:nvSpPr>
        <p:spPr>
          <a:xfrm>
            <a:off x="3250527" y="934315"/>
            <a:ext cx="82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AA340-323C-FE72-DA06-14B7F09B367A}"/>
              </a:ext>
            </a:extLst>
          </p:cNvPr>
          <p:cNvSpPr txBox="1"/>
          <p:nvPr/>
        </p:nvSpPr>
        <p:spPr>
          <a:xfrm flipH="1">
            <a:off x="379324" y="347462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4665B-1220-42F2-3B17-A95A1877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影像非正方形變形問題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2FBF2A-DADD-1CCC-62FB-9BE2D05E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" y="2907776"/>
            <a:ext cx="4214567" cy="26351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446886-FB1A-08B8-0D8A-289E2049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790" y="2817038"/>
            <a:ext cx="4283911" cy="2816587"/>
          </a:xfrm>
          <a:prstGeom prst="rect">
            <a:avLst/>
          </a:prstGeom>
        </p:spPr>
      </p:pic>
      <p:sp>
        <p:nvSpPr>
          <p:cNvPr id="8" name="箭號: 弧形右彎 7">
            <a:extLst>
              <a:ext uri="{FF2B5EF4-FFF2-40B4-BE49-F238E27FC236}">
                <a16:creationId xmlns:a16="http://schemas.microsoft.com/office/drawing/2014/main" id="{056AD22F-19F7-28D6-0203-2CDDAB934911}"/>
              </a:ext>
            </a:extLst>
          </p:cNvPr>
          <p:cNvSpPr/>
          <p:nvPr/>
        </p:nvSpPr>
        <p:spPr>
          <a:xfrm rot="5400000">
            <a:off x="5404703" y="2868656"/>
            <a:ext cx="1432874" cy="2318993"/>
          </a:xfrm>
          <a:prstGeom prst="curvedRightArrow">
            <a:avLst>
              <a:gd name="adj1" fmla="val 25000"/>
              <a:gd name="adj2" fmla="val 31460"/>
              <a:gd name="adj3" fmla="val 15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A02AAF-9204-52A3-7068-6E1D07188936}"/>
              </a:ext>
            </a:extLst>
          </p:cNvPr>
          <p:cNvSpPr txBox="1"/>
          <p:nvPr/>
        </p:nvSpPr>
        <p:spPr>
          <a:xfrm>
            <a:off x="5888504" y="4468305"/>
            <a:ext cx="73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</a:t>
            </a:r>
            <a:r>
              <a:rPr lang="zh-TW" altLang="en-US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71325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7DB3A-E66A-4CD1-18F1-1A43277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My U-NET from paper </a:t>
            </a:r>
            <a:r>
              <a:rPr lang="en-US" altLang="zh-TW" b="1" baseline="30000" dirty="0">
                <a:hlinkClick r:id="rId2" action="ppaction://hlinksldjump"/>
              </a:rPr>
              <a:t>[1]</a:t>
            </a:r>
            <a:endParaRPr lang="zh-TW" altLang="en-US" b="1" baseline="30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FE8496-F7BB-38AE-C086-6035DA6A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6208" y="1587214"/>
            <a:ext cx="6399583" cy="4451579"/>
          </a:xfrm>
        </p:spPr>
      </p:pic>
    </p:spTree>
    <p:extLst>
      <p:ext uri="{BB962C8B-B14F-4D97-AF65-F5344CB8AC3E}">
        <p14:creationId xmlns:p14="http://schemas.microsoft.com/office/powerpoint/2010/main" val="3742959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91713-DE8C-E4BA-FDC7-BD68450F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解決方法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Padding</a:t>
            </a:r>
            <a:r>
              <a:rPr lang="zh-TW" altLang="en-US" dirty="0"/>
              <a:t>成三個維度等長</a:t>
            </a:r>
            <a:r>
              <a:rPr lang="en-US" altLang="zh-TW" dirty="0"/>
              <a:t>(</a:t>
            </a:r>
            <a:r>
              <a:rPr lang="zh-TW" altLang="en-US" dirty="0"/>
              <a:t>正方體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810903-D2E6-9B4D-398D-7FD97EFD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33" y="2515047"/>
            <a:ext cx="2765129" cy="30561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5307A-51E5-E788-95B9-F55D07CF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37" y="2366184"/>
            <a:ext cx="3137170" cy="34463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CCDFFB-DF57-4355-E0A3-185831D8441D}"/>
              </a:ext>
            </a:extLst>
          </p:cNvPr>
          <p:cNvSpPr txBox="1"/>
          <p:nvPr/>
        </p:nvSpPr>
        <p:spPr>
          <a:xfrm>
            <a:off x="1960775" y="1843770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Padding</a:t>
            </a:r>
            <a:r>
              <a:rPr lang="zh-TW" altLang="en-US" dirty="0"/>
              <a:t>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C81D5D-432E-FB79-7B31-9EE332756385}"/>
              </a:ext>
            </a:extLst>
          </p:cNvPr>
          <p:cNvSpPr txBox="1"/>
          <p:nvPr/>
        </p:nvSpPr>
        <p:spPr>
          <a:xfrm>
            <a:off x="8184037" y="1881533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Padding</a:t>
            </a:r>
            <a:r>
              <a:rPr lang="zh-TW" altLang="en-US" dirty="0"/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014504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9889-9BA6-807E-216B-F7F7B21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</a:t>
            </a:r>
            <a:r>
              <a:rPr lang="zh-TW" altLang="en-US" dirty="0"/>
              <a:t>軸旋轉輸出結果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2D2D80-36D4-9AE8-649B-B38F46D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" y="3261644"/>
            <a:ext cx="3825951" cy="20721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1EA8D9-8C22-54EB-A5B1-48C418E7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67" y="3168556"/>
            <a:ext cx="2958466" cy="15578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A8087D-5BB6-26ED-08DB-B8B8E792A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04" y="3399568"/>
            <a:ext cx="3191796" cy="1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0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8542-FCC9-227A-AC24-AB3DD94D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Shear</a:t>
            </a:r>
            <a:endParaRPr lang="zh-TW" altLang="en-US" dirty="0"/>
          </a:p>
        </p:txBody>
      </p:sp>
      <p:pic>
        <p:nvPicPr>
          <p:cNvPr id="1026" name="Picture 2" descr="3D Shear Notation - Developers - SketchUp Community">
            <a:extLst>
              <a:ext uri="{FF2B5EF4-FFF2-40B4-BE49-F238E27FC236}">
                <a16:creationId xmlns:a16="http://schemas.microsoft.com/office/drawing/2014/main" id="{29200220-C3EF-E6CF-7AEB-CCF8B547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13" y="1564653"/>
            <a:ext cx="3812356" cy="22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90ABF6-2289-70AD-EDFC-E9179D69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1" y="1949373"/>
            <a:ext cx="6781438" cy="4130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45B7FB-E16B-1E1A-921B-09FA4BB4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33" y="3887346"/>
            <a:ext cx="4333315" cy="21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18CCD-D0A3-08FA-ECF2-8F5F099B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Combine Transforms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9730A-3609-53E5-1343-9B5C92DE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97" y="1572742"/>
            <a:ext cx="9761349" cy="292581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610FF7-7E1C-EF86-7705-B66D4347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87" y="4844315"/>
            <a:ext cx="11221825" cy="14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68313-FCC5-9F15-4998-F8E4C59E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EF9C3-64F4-2D2F-03D0-6AA26FFD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1" y="1373834"/>
            <a:ext cx="3727668" cy="16907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0AF384-E9E5-3510-F4B9-5E40A0A5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20" y="2275187"/>
            <a:ext cx="4285589" cy="2307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50E547-D716-B4A1-1318-C06902A4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02" y="3429000"/>
            <a:ext cx="5086991" cy="16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5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72B11-0EE9-903D-92DB-1C727C72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加入 </a:t>
            </a:r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C88C9B-85C7-6552-2AAB-1B00D853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65" y="2041529"/>
            <a:ext cx="7053870" cy="2657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1E6EA3-30CC-4111-037F-5DF4D69A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51" y="5260849"/>
            <a:ext cx="9662898" cy="1206585"/>
          </a:xfrm>
          <a:prstGeom prst="rect">
            <a:avLst/>
          </a:prstGeom>
        </p:spPr>
      </p:pic>
      <p:pic>
        <p:nvPicPr>
          <p:cNvPr id="2050" name="Picture 2" descr="Image Processing – Nearest Neighbour Interpolation | TheAILearner">
            <a:extLst>
              <a:ext uri="{FF2B5EF4-FFF2-40B4-BE49-F238E27FC236}">
                <a16:creationId xmlns:a16="http://schemas.microsoft.com/office/drawing/2014/main" id="{CF009029-2614-16E5-FCCB-9D461522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60" y="324600"/>
            <a:ext cx="3271445" cy="171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44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4CD7-AE83-5646-00E9-0939D264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Non-linear Deform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F1D7D3-C9AB-6DB7-1039-82C4E0DC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" y="2087863"/>
            <a:ext cx="7370805" cy="3115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73B34E-7348-F4BE-5410-68A7A694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5" y="2439910"/>
            <a:ext cx="3405661" cy="17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84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5B4F73-A59F-FC61-1F46-72356926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90418"/>
            <a:ext cx="11793596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3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49932-221D-E32E-07AA-EB4BCD8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Integrate: “Scale-and-Square”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923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B534EA-ECC6-E070-95E3-D068F1F4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9" y="2053069"/>
            <a:ext cx="11639743" cy="365014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EB688B94-9D36-58A0-0B6B-FA262289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看不懂</a:t>
            </a:r>
          </a:p>
        </p:txBody>
      </p:sp>
      <p:sp>
        <p:nvSpPr>
          <p:cNvPr id="2" name="笑臉 1">
            <a:extLst>
              <a:ext uri="{FF2B5EF4-FFF2-40B4-BE49-F238E27FC236}">
                <a16:creationId xmlns:a16="http://schemas.microsoft.com/office/drawing/2014/main" id="{A9954955-A8B5-F4B2-DEDB-7E15A72D7DCB}"/>
              </a:ext>
            </a:extLst>
          </p:cNvPr>
          <p:cNvSpPr/>
          <p:nvPr/>
        </p:nvSpPr>
        <p:spPr>
          <a:xfrm>
            <a:off x="7139354" y="592016"/>
            <a:ext cx="685800" cy="691662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7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83ABB-F045-09C8-FEC6-3AEC3FF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Performance 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9378E-09E8-142E-93AB-9F5E30D7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Condiction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Learning Rate = 1e-2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Number of Epochs = 20</a:t>
            </a:r>
          </a:p>
        </p:txBody>
      </p:sp>
    </p:spTree>
    <p:extLst>
      <p:ext uri="{BB962C8B-B14F-4D97-AF65-F5344CB8AC3E}">
        <p14:creationId xmlns:p14="http://schemas.microsoft.com/office/powerpoint/2010/main" val="3042985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DBFF4-190C-4BE4-5E79-2F84095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3D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3BA0F-843A-2EEA-4F58-B79AC52E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17" y="1690688"/>
            <a:ext cx="9005167" cy="49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4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E0CB2-8901-FE28-FB2C-FB8C199A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GMM Sampling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83182A-9027-9546-4C1E-6FDB263E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6" y="2481715"/>
            <a:ext cx="6329114" cy="31837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2F9D2A-8382-CA26-B527-F2EA9E86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16" y="2575850"/>
            <a:ext cx="5076538" cy="21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B992ED-8B9F-C8A1-6467-75B0A11E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13" y="3429000"/>
            <a:ext cx="5723572" cy="29750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D6DEDB-B298-9410-12BC-F25008AF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96" y="280448"/>
            <a:ext cx="8399607" cy="29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5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9EE2A-B9A5-F264-2108-F279D5C1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Bias field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3EB26B-6F68-660F-7312-800B28FC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0" y="2239874"/>
            <a:ext cx="6121032" cy="2699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8A8C2F-DD64-FC39-8AD9-A86AE582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2160391"/>
            <a:ext cx="5486767" cy="24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1BF4B7-C1BA-E902-9176-5737CFC6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1" y="279099"/>
            <a:ext cx="11358026" cy="24263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A33FB7-1844-8CD9-41A6-EA377C8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02" y="3033073"/>
            <a:ext cx="6426164" cy="33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1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19DB-93B6-9B55-06FE-BD5D0E2A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Intensity augmentation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0AA14D-33C3-9534-6D93-5C14FD4F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8" y="2284575"/>
            <a:ext cx="6654598" cy="25702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2EB151-B817-F635-CF38-FEE9DB5C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09" y="2507871"/>
            <a:ext cx="446313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921BEB-65D5-201A-6356-19C5212D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" y="1328139"/>
            <a:ext cx="10779287" cy="14810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4CFB4-EE13-9F87-6D1E-051E9686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27" y="3129699"/>
            <a:ext cx="6861346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D58D1-7102-2E6B-D57C-C29573AB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Simulation of resolution variability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B5314D-30A2-F2B2-D788-DC826438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9" y="1877065"/>
            <a:ext cx="5911868" cy="973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61CB30-7D04-DE11-94E2-82A404FE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2943029"/>
            <a:ext cx="5786727" cy="32011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1C2B24-5518-286C-719B-DB7ACDC7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13" y="2530409"/>
            <a:ext cx="3108277" cy="25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1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05A3BD-77C3-2A06-1421-4E5F70E4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95" y="881184"/>
            <a:ext cx="9193791" cy="4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1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5B3A9A-23EA-7EBA-1B30-0DB50CC1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7" y="1874564"/>
            <a:ext cx="11492047" cy="31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5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BE79C-562E-D94C-9ED5-08A0375D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Evaluate Metrics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Average Head Dice Coefficient: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Head Dice Coefficient = 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Average Head Dice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𝐷𝑖𝑐𝑒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𝐶𝑜𝑒𝑓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A2C9965E-9F45-E548-78E6-DE8B4555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82" y="2430978"/>
            <a:ext cx="2337921" cy="14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38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F2FEA-DA40-3D42-E40C-E3C4C744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參數值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1CED0-37CA-F5C4-9CBE-E9ACC6DF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5" y="2273385"/>
            <a:ext cx="10818131" cy="83745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27B815B-97DD-8BA4-FD97-3D86E74511F8}"/>
              </a:ext>
            </a:extLst>
          </p:cNvPr>
          <p:cNvCxnSpPr/>
          <p:nvPr/>
        </p:nvCxnSpPr>
        <p:spPr>
          <a:xfrm>
            <a:off x="3921551" y="2705493"/>
            <a:ext cx="1329179" cy="207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5C41BC-AC2D-AA1C-3C44-F4446E007608}"/>
              </a:ext>
            </a:extLst>
          </p:cNvPr>
          <p:cNvCxnSpPr>
            <a:cxnSpLocks/>
          </p:cNvCxnSpPr>
          <p:nvPr/>
        </p:nvCxnSpPr>
        <p:spPr>
          <a:xfrm flipV="1">
            <a:off x="3921551" y="2705493"/>
            <a:ext cx="1329179" cy="230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22A7C1E-46FB-D66B-D197-A115F4DD8084}"/>
              </a:ext>
            </a:extLst>
          </p:cNvPr>
          <p:cNvCxnSpPr/>
          <p:nvPr/>
        </p:nvCxnSpPr>
        <p:spPr>
          <a:xfrm>
            <a:off x="5740923" y="2957657"/>
            <a:ext cx="0" cy="716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B60CBA-B174-1BE3-71F1-F6E76DEE5E77}"/>
              </a:ext>
            </a:extLst>
          </p:cNvPr>
          <p:cNvSpPr txBox="1"/>
          <p:nvPr/>
        </p:nvSpPr>
        <p:spPr>
          <a:xfrm>
            <a:off x="5243659" y="3700022"/>
            <a:ext cx="99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-0.3  0.3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22DC1DC-3556-1094-2793-5A3E13F074D6}"/>
              </a:ext>
            </a:extLst>
          </p:cNvPr>
          <p:cNvCxnSpPr/>
          <p:nvPr/>
        </p:nvCxnSpPr>
        <p:spPr>
          <a:xfrm>
            <a:off x="5420412" y="2941163"/>
            <a:ext cx="6567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9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1021C-3A62-1D04-7D35-027B7C3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輸出結果比較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57DA00-69B9-EF1D-D400-F4CB0F2A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7800"/>
            <a:ext cx="9954976" cy="2192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F18A6A-C92D-F8DC-F3DF-A90C3CB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7501"/>
            <a:ext cx="100883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2C73F2-0C16-05F8-EE35-FE093D14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17" y="0"/>
            <a:ext cx="7491167" cy="37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1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3F75E-CCD2-1EB5-F459-E349D04B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9FA4D-6B5C-F56B-A8C3-E7ED6E94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layer counts 24 feature maps </a:t>
            </a:r>
            <a:r>
              <a:rPr lang="en-US" altLang="zh-TW" dirty="0" err="1"/>
              <a:t>Unet</a:t>
            </a:r>
            <a:endParaRPr lang="en-US" altLang="zh-TW" dirty="0"/>
          </a:p>
          <a:p>
            <a:r>
              <a:rPr lang="en-US" altLang="zh-TW" dirty="0"/>
              <a:t>Adam optimizer</a:t>
            </a:r>
          </a:p>
          <a:p>
            <a:r>
              <a:rPr lang="en-US" altLang="zh-TW" dirty="0"/>
              <a:t>Learning rate 10</a:t>
            </a:r>
            <a:r>
              <a:rPr lang="en-US" altLang="zh-TW" baseline="30000" dirty="0"/>
              <a:t>-4</a:t>
            </a:r>
          </a:p>
          <a:p>
            <a:r>
              <a:rPr lang="en-US" altLang="zh-TW" dirty="0"/>
              <a:t>Batch size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354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BDE47-4125-2954-E7B5-F47F11AC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測試集輸出結果</a:t>
            </a:r>
          </a:p>
        </p:txBody>
      </p:sp>
    </p:spTree>
    <p:extLst>
      <p:ext uri="{BB962C8B-B14F-4D97-AF65-F5344CB8AC3E}">
        <p14:creationId xmlns:p14="http://schemas.microsoft.com/office/powerpoint/2010/main" val="156521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96E21-A20A-DDEA-657F-63A225D0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VMware</a:t>
            </a:r>
            <a:r>
              <a:rPr lang="zh-TW" altLang="en-US" dirty="0"/>
              <a:t>虛擬機安裝</a:t>
            </a:r>
            <a:r>
              <a:rPr lang="en-US" altLang="zh-TW" dirty="0"/>
              <a:t>Ubuntu20.4 </a:t>
            </a:r>
            <a:r>
              <a:rPr lang="en-US" altLang="zh-TW" dirty="0" err="1"/>
              <a:t>Freesurfer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B9F06-46E1-AEBF-5DAA-DDC66E33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" y="1696064"/>
            <a:ext cx="1051560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4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924FF-1FB1-222E-1877-4A8EDFDC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待解決問題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A3E0B-417F-8B64-13DD-29EC508AF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Non-linear deform: stationary vector field </a:t>
            </a:r>
            <a:r>
              <a:rPr lang="zh-TW" altLang="en-US" dirty="0"/>
              <a:t>的 </a:t>
            </a:r>
            <a:r>
              <a:rPr lang="en-US" altLang="zh-TW" dirty="0"/>
              <a:t>Integrate</a:t>
            </a:r>
          </a:p>
          <a:p>
            <a:r>
              <a:rPr lang="zh-TW" altLang="en-US" dirty="0"/>
              <a:t>用</a:t>
            </a:r>
            <a:r>
              <a:rPr lang="en-US" altLang="zh-TW" dirty="0" err="1"/>
              <a:t>freesurfer</a:t>
            </a:r>
            <a:r>
              <a:rPr lang="zh-TW" altLang="en-US" dirty="0"/>
              <a:t>產生更多</a:t>
            </a:r>
            <a:r>
              <a:rPr lang="en-US" altLang="zh-TW" dirty="0"/>
              <a:t>training data</a:t>
            </a:r>
          </a:p>
          <a:p>
            <a:r>
              <a:rPr lang="en-US" altLang="zh-TW" dirty="0" err="1"/>
              <a:t>Downsample</a:t>
            </a:r>
            <a:r>
              <a:rPr lang="zh-TW" altLang="en-US" dirty="0"/>
              <a:t>的</a:t>
            </a:r>
            <a:r>
              <a:rPr lang="en-US" altLang="zh-TW" dirty="0"/>
              <a:t>Gaussian Blur kernel</a:t>
            </a:r>
            <a:r>
              <a:rPr lang="zh-TW" altLang="en-US" dirty="0"/>
              <a:t>大小不確定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Paper</a:t>
            </a:r>
            <a:r>
              <a:rPr lang="zh-TW" altLang="en-US" dirty="0"/>
              <a:t>給的</a:t>
            </a:r>
            <a:r>
              <a:rPr lang="en-US" altLang="zh-TW" dirty="0" err="1"/>
              <a:t>RandomGammaTrasnform</a:t>
            </a:r>
            <a:r>
              <a:rPr lang="zh-TW" altLang="en-US" dirty="0"/>
              <a:t>的</a:t>
            </a:r>
            <a:r>
              <a:rPr lang="en-US" altLang="zh-TW" dirty="0" err="1"/>
              <a:t>simga</a:t>
            </a:r>
            <a:r>
              <a:rPr lang="zh-TW" altLang="en-US" dirty="0"/>
              <a:t>出來的雜訊很大</a:t>
            </a:r>
            <a:endParaRPr lang="en-US" altLang="zh-TW" dirty="0"/>
          </a:p>
          <a:p>
            <a:r>
              <a:rPr lang="zh-TW" altLang="en-US" dirty="0"/>
              <a:t>嘗試其他</a:t>
            </a:r>
            <a:r>
              <a:rPr lang="en-US" altLang="zh-TW" dirty="0"/>
              <a:t>model, loss</a:t>
            </a:r>
          </a:p>
        </p:txBody>
      </p:sp>
    </p:spTree>
    <p:extLst>
      <p:ext uri="{BB962C8B-B14F-4D97-AF65-F5344CB8AC3E}">
        <p14:creationId xmlns:p14="http://schemas.microsoft.com/office/powerpoint/2010/main" val="34249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9A6CB-9CA1-0FAE-B582-2D24710A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</a:t>
            </a:r>
            <a:r>
              <a:rPr lang="en-US" altLang="zh-TW" b="1" dirty="0" err="1"/>
              <a:t>PyTorch</a:t>
            </a:r>
            <a:r>
              <a:rPr lang="en-US" altLang="zh-TW" b="1" dirty="0"/>
              <a:t> UNET Example)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541475-7D8C-4795-DAE6-0DD6008E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637" y="1769422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11A21C-E3A4-7BF3-7103-8CC786E4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71" y="2527395"/>
            <a:ext cx="4835778" cy="29411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264986-3BA4-3590-34AC-27BAB658C75E}"/>
              </a:ext>
            </a:extLst>
          </p:cNvPr>
          <p:cNvSpPr txBox="1"/>
          <p:nvPr/>
        </p:nvSpPr>
        <p:spPr>
          <a:xfrm>
            <a:off x="7708450" y="1769422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2CD578-1C8B-8CDD-DB18-AE3C854C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09" y="2527395"/>
            <a:ext cx="4773694" cy="29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45686-6C15-0BE7-689A-11C4E7DB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(UNET from Paper)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C4C8D9F-12BC-7627-917E-BE786B77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90" y="2047647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20D3A4-C11F-BFB9-858C-3349B895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2" y="2918421"/>
            <a:ext cx="4848342" cy="30179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7A0C82-FDC0-5795-64E7-AB0FA430CD70}"/>
              </a:ext>
            </a:extLst>
          </p:cNvPr>
          <p:cNvSpPr txBox="1"/>
          <p:nvPr/>
        </p:nvSpPr>
        <p:spPr>
          <a:xfrm>
            <a:off x="7881460" y="2042944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948D35-9B31-65F2-8FED-22F0EFDA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76" y="2918420"/>
            <a:ext cx="4899685" cy="30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FCC0-517E-50F3-7218-785EB20B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TorchUNET</a:t>
            </a:r>
            <a:r>
              <a:rPr lang="en-US" altLang="zh-TW" b="1" dirty="0"/>
              <a:t>, DICE</a:t>
            </a:r>
            <a:r>
              <a:rPr lang="zh-TW" altLang="en-US" b="1" dirty="0"/>
              <a:t> </a:t>
            </a:r>
            <a:r>
              <a:rPr lang="en-US" altLang="zh-TW" b="1" dirty="0"/>
              <a:t>LOSS, Batch Size = 1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B6CFFF-517D-B5FA-06E4-9F607B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50" y="2979285"/>
            <a:ext cx="4118836" cy="25722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E62FA5-28DC-3459-A0D7-03D3285CDC22}"/>
              </a:ext>
            </a:extLst>
          </p:cNvPr>
          <p:cNvSpPr txBox="1"/>
          <p:nvPr/>
        </p:nvSpPr>
        <p:spPr>
          <a:xfrm>
            <a:off x="1300402" y="2272460"/>
            <a:ext cx="241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66A72A-1D0A-2FAC-277B-F8151A48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45" y="2979286"/>
            <a:ext cx="4060120" cy="2571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45F4F8-065A-7E76-AC46-F2C1189AE6C9}"/>
              </a:ext>
            </a:extLst>
          </p:cNvPr>
          <p:cNvSpPr txBox="1"/>
          <p:nvPr/>
        </p:nvSpPr>
        <p:spPr>
          <a:xfrm>
            <a:off x="5512334" y="2272460"/>
            <a:ext cx="325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C0F79C-53F8-37D1-2705-419D5849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12" y="1690688"/>
            <a:ext cx="2240678" cy="50322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41787A-B0D4-A58D-5B5A-E8E5869465F3}"/>
              </a:ext>
            </a:extLst>
          </p:cNvPr>
          <p:cNvSpPr txBox="1"/>
          <p:nvPr/>
        </p:nvSpPr>
        <p:spPr>
          <a:xfrm>
            <a:off x="9350143" y="1237774"/>
            <a:ext cx="25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22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808</Words>
  <Application>Microsoft Office PowerPoint</Application>
  <PresentationFormat>寬螢幕</PresentationFormat>
  <Paragraphs>264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2" baseType="lpstr">
      <vt:lpstr>微軟正黑體</vt:lpstr>
      <vt:lpstr>Arial</vt:lpstr>
      <vt:lpstr>Calibri</vt:lpstr>
      <vt:lpstr>Calibri Light</vt:lpstr>
      <vt:lpstr>Cambria Math</vt:lpstr>
      <vt:lpstr>Office 佈景主題</vt:lpstr>
      <vt:lpstr>2022/10/21 Meeting</vt:lpstr>
      <vt:lpstr>Model Structure</vt:lpstr>
      <vt:lpstr>Pytorch U-NET for Brain MRI Example</vt:lpstr>
      <vt:lpstr>My U-NET from paper [1]</vt:lpstr>
      <vt:lpstr>Performance Test</vt:lpstr>
      <vt:lpstr>Evaluate Metrics</vt:lpstr>
      <vt:lpstr>Test Result  (PyTorch UNET Example)</vt:lpstr>
      <vt:lpstr>Test Result  (UNET from Paper)</vt:lpstr>
      <vt:lpstr>TorchUNET, DICE LOSS, Batch Size = 1</vt:lpstr>
      <vt:lpstr>Assumption</vt:lpstr>
      <vt:lpstr>My UNET, Dice Loss, Batch Size = 10</vt:lpstr>
      <vt:lpstr>PowerPoint 簡報</vt:lpstr>
      <vt:lpstr>References</vt:lpstr>
      <vt:lpstr>2022/11/11 Meeting</vt:lpstr>
      <vt:lpstr>Focal Loss</vt:lpstr>
      <vt:lpstr>Tversky Loss</vt:lpstr>
      <vt:lpstr>Focal Tversky Loss</vt:lpstr>
      <vt:lpstr>PowerPoint 簡報</vt:lpstr>
      <vt:lpstr>PowerPoint 簡報</vt:lpstr>
      <vt:lpstr>Data Augmentation</vt:lpstr>
      <vt:lpstr>PowerPoint 簡報</vt:lpstr>
      <vt:lpstr>Adam, lr=1e-4, epochs=40</vt:lpstr>
      <vt:lpstr>2022/12/02 Meeting</vt:lpstr>
      <vt:lpstr>Try 1</vt:lpstr>
      <vt:lpstr>Try 1</vt:lpstr>
      <vt:lpstr>Try 2</vt:lpstr>
      <vt:lpstr>Try 2</vt:lpstr>
      <vt:lpstr>Result</vt:lpstr>
      <vt:lpstr>2023/01/06 Meeting</vt:lpstr>
      <vt:lpstr>Dice 比較</vt:lpstr>
      <vt:lpstr>PowerPoint 簡報</vt:lpstr>
      <vt:lpstr>2023/02/24 Meeting</vt:lpstr>
      <vt:lpstr>Generative Model</vt:lpstr>
      <vt:lpstr>PowerPoint 簡報</vt:lpstr>
      <vt:lpstr>Linear Transform</vt:lpstr>
      <vt:lpstr>Scaling</vt:lpstr>
      <vt:lpstr>Rotation</vt:lpstr>
      <vt:lpstr>PowerPoint 簡報</vt:lpstr>
      <vt:lpstr>影像非正方形變形問題</vt:lpstr>
      <vt:lpstr>解決方法: Padding成三個維度等長(正方體)</vt:lpstr>
      <vt:lpstr>3軸旋轉輸出結果</vt:lpstr>
      <vt:lpstr>Shear</vt:lpstr>
      <vt:lpstr>Combine Transforms</vt:lpstr>
      <vt:lpstr>Translation</vt:lpstr>
      <vt:lpstr>加入 Translation</vt:lpstr>
      <vt:lpstr>Non-linear Deform</vt:lpstr>
      <vt:lpstr>PowerPoint 簡報</vt:lpstr>
      <vt:lpstr>Integrate: “Scale-and-Square” Method</vt:lpstr>
      <vt:lpstr>看不懂</vt:lpstr>
      <vt:lpstr>3D Result</vt:lpstr>
      <vt:lpstr>GMM Sampling</vt:lpstr>
      <vt:lpstr>PowerPoint 簡報</vt:lpstr>
      <vt:lpstr>Bias field</vt:lpstr>
      <vt:lpstr>PowerPoint 簡報</vt:lpstr>
      <vt:lpstr>Intensity augmentation </vt:lpstr>
      <vt:lpstr>PowerPoint 簡報</vt:lpstr>
      <vt:lpstr>Simulation of resolution variability</vt:lpstr>
      <vt:lpstr>PowerPoint 簡報</vt:lpstr>
      <vt:lpstr>PowerPoint 簡報</vt:lpstr>
      <vt:lpstr>參數值</vt:lpstr>
      <vt:lpstr>輸出結果比較</vt:lpstr>
      <vt:lpstr>PowerPoint 簡報</vt:lpstr>
      <vt:lpstr>訓練</vt:lpstr>
      <vt:lpstr>測試集輸出結果</vt:lpstr>
      <vt:lpstr>VMware虛擬機安裝Ubuntu20.4 Freesurfer</vt:lpstr>
      <vt:lpstr>待解決問題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2022/10/14 Meeting</dc:title>
  <dc:creator>王 信舜</dc:creator>
  <cp:lastModifiedBy>王 信舜</cp:lastModifiedBy>
  <cp:revision>178</cp:revision>
  <dcterms:created xsi:type="dcterms:W3CDTF">2022-10-11T12:32:46Z</dcterms:created>
  <dcterms:modified xsi:type="dcterms:W3CDTF">2023-02-25T07:01:52Z</dcterms:modified>
</cp:coreProperties>
</file>